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ambria Math" panose="02040503050406030204" pitchFamily="18" charset="0"/>
      <p:regular r:id="rId73"/>
    </p:embeddedFont>
    <p:embeddedFont>
      <p:font typeface="Century Gothic" panose="020B0502020202020204" pitchFamily="34" charset="0"/>
      <p:regular r:id="rId74"/>
      <p:bold r:id="rId75"/>
      <p:italic r:id="rId76"/>
      <p:boldItalic r:id="rId77"/>
    </p:embeddedFont>
    <p:embeddedFont>
      <p:font typeface="Libre Franklin" pitchFamily="2" charset="0"/>
      <p:regular r:id="rId78"/>
      <p:bold r:id="rId79"/>
      <p:italic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joJJtoi3NWaY/dvDntsLD0BEqr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74" autoAdjust="0"/>
  </p:normalViewPr>
  <p:slideViewPr>
    <p:cSldViewPr snapToGrid="0">
      <p:cViewPr varScale="1">
        <p:scale>
          <a:sx n="138" d="100"/>
          <a:sy n="138" d="100"/>
        </p:scale>
        <p:origin x="23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8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customschemas.google.com/relationships/presentationmetadata" Target="meta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pacetime" TargetMode="External"/><Relationship Id="rId3" Type="http://schemas.openxmlformats.org/officeDocument/2006/relationships/hyperlink" Target="https://en.wikipedia.org/wiki/Theory_of_relativity" TargetMode="External"/><Relationship Id="rId7" Type="http://schemas.openxmlformats.org/officeDocument/2006/relationships/hyperlink" Target="https://en.wikipedia.org/wiki/Time_in_physics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Space" TargetMode="External"/><Relationship Id="rId5" Type="http://schemas.openxmlformats.org/officeDocument/2006/relationships/hyperlink" Target="https://en.wikipedia.org/wiki/Newton%27s_law_of_universal_gravitation" TargetMode="External"/><Relationship Id="rId4" Type="http://schemas.openxmlformats.org/officeDocument/2006/relationships/hyperlink" Target="https://en.wikipedia.org/wiki/Special_relativity" TargetMode="Externa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0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p1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Google Shape;347;p15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16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p19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on point values to see questions. Click on “Answer” to view answer, then click “Back” to return to the question board.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20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Google Shape;419;p2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22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3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p24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Google Shape;467;p25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0" name="Google Shape;480;p26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p27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Google Shape;504;p2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p29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8" name="Google Shape;528;p30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Google Shape;539;p3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Google Shape;552;p32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Google Shape;563;p33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6" name="Google Shape;576;p34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7" name="Google Shape;587;p35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Google Shape;600;p36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Theorized by Albert Einstein, general 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relativity</a:t>
            </a:r>
            <a:r>
              <a:rPr lang="en-US" dirty="0"/>
              <a:t> generalizes 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special relativity</a:t>
            </a:r>
            <a:r>
              <a:rPr lang="en-US" dirty="0"/>
              <a:t> and 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Newton's law of universal gravitation</a:t>
            </a:r>
            <a:r>
              <a:rPr lang="en-US" dirty="0"/>
              <a:t>, providing a unified description of gravity as a geometric property of 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space</a:t>
            </a:r>
            <a:r>
              <a:rPr lang="en-US" dirty="0"/>
              <a:t> and </a:t>
            </a:r>
            <a:r>
              <a:rPr lang="en-US" u="sng" dirty="0">
                <a:solidFill>
                  <a:schemeClr val="hlink"/>
                </a:solidFill>
                <a:hlinkClick r:id="rId7"/>
              </a:rPr>
              <a:t>time</a:t>
            </a:r>
            <a:r>
              <a:rPr lang="en-US" dirty="0"/>
              <a:t>, or </a:t>
            </a:r>
            <a:r>
              <a:rPr lang="en-US" u="sng" dirty="0">
                <a:solidFill>
                  <a:schemeClr val="hlink"/>
                </a:solidFill>
                <a:hlinkClick r:id="rId8"/>
              </a:rPr>
              <a:t>spacetime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1" name="Google Shape;611;p37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4" name="Google Shape;624;p3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5" name="Google Shape;635;p39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4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8" name="Google Shape;648;p40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9" name="Google Shape;659;p4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2" name="Google Shape;672;p42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3" name="Google Shape;683;p43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6" name="Google Shape;696;p44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7" name="Google Shape;707;p45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0" name="Google Shape;720;p46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1" name="Google Shape;731;p47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4" name="Google Shape;744;p4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5" name="Google Shape;755;p49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8" name="Google Shape;768;p50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9" name="Google Shape;779;p5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2" name="Google Shape;792;p52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3" name="Google Shape;803;p53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6" name="Google Shape;816;p54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7" name="Google Shape;827;p55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5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0" name="Google Shape;840;p56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1" name="Google Shape;851;p57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5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4" name="Google Shape;864;p5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5" name="Google Shape;875;p59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6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6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8" name="Google Shape;888;p60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6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9" name="Google Shape;899;p61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6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2" name="Google Shape;912;p62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3" name="Google Shape;923;p63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6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6" name="Google Shape;936;p64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6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9" name="Google Shape;949;p65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0" name="Google Shape;960;p66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7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8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8"/>
          <p:cNvSpPr txBox="1"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body" idx="1"/>
          </p:nvPr>
        </p:nvSpPr>
        <p:spPr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8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8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8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7"/>
          <p:cNvSpPr txBox="1"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>
            <a:spLocks noGrp="1"/>
          </p:cNvSpPr>
          <p:nvPr>
            <p:ph type="pic" idx="2"/>
          </p:nvPr>
        </p:nvSpPr>
        <p:spPr>
          <a:xfrm>
            <a:off x="594355" y="977035"/>
            <a:ext cx="7950260" cy="340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77"/>
          <p:cNvSpPr txBox="1">
            <a:spLocks noGrp="1"/>
          </p:cNvSpPr>
          <p:nvPr>
            <p:ph type="body" idx="1"/>
          </p:nvPr>
        </p:nvSpPr>
        <p:spPr>
          <a:xfrm>
            <a:off x="594360" y="5516716"/>
            <a:ext cx="7955280" cy="74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77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7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7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7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8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8"/>
          <p:cNvSpPr txBox="1">
            <a:spLocks noGrp="1"/>
          </p:cNvSpPr>
          <p:nvPr>
            <p:ph type="body" idx="1"/>
          </p:nvPr>
        </p:nvSpPr>
        <p:spPr>
          <a:xfrm>
            <a:off x="685800" y="3649134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78"/>
          <p:cNvSpPr txBox="1">
            <a:spLocks noGrp="1"/>
          </p:cNvSpPr>
          <p:nvPr>
            <p:ph type="dt" idx="10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8"/>
          <p:cNvSpPr txBox="1">
            <a:spLocks noGrp="1"/>
          </p:cNvSpPr>
          <p:nvPr>
            <p:ph type="ftr" idx="11"/>
          </p:nvPr>
        </p:nvSpPr>
        <p:spPr>
          <a:xfrm>
            <a:off x="593725" y="381000"/>
            <a:ext cx="4830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8"/>
          <p:cNvSpPr txBox="1">
            <a:spLocks noGrp="1"/>
          </p:cNvSpPr>
          <p:nvPr>
            <p:ph type="sldNum" idx="12"/>
          </p:nvPr>
        </p:nvSpPr>
        <p:spPr>
          <a:xfrm>
            <a:off x="7881938" y="381000"/>
            <a:ext cx="668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7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9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2" name="Google Shape;92;p79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93" name="Google Shape;93;p79"/>
          <p:cNvSpPr txBox="1"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9"/>
          <p:cNvSpPr txBox="1">
            <a:spLocks noGrp="1"/>
          </p:cNvSpPr>
          <p:nvPr>
            <p:ph type="body" idx="1"/>
          </p:nvPr>
        </p:nvSpPr>
        <p:spPr>
          <a:xfrm>
            <a:off x="977899" y="3509768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79"/>
          <p:cNvSpPr txBox="1">
            <a:spLocks noGrp="1"/>
          </p:cNvSpPr>
          <p:nvPr>
            <p:ph type="body" idx="2"/>
          </p:nvPr>
        </p:nvSpPr>
        <p:spPr>
          <a:xfrm>
            <a:off x="685800" y="4174597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79"/>
          <p:cNvSpPr txBox="1">
            <a:spLocks noGrp="1"/>
          </p:cNvSpPr>
          <p:nvPr>
            <p:ph type="dt" idx="10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9"/>
          <p:cNvSpPr txBox="1">
            <a:spLocks noGrp="1"/>
          </p:cNvSpPr>
          <p:nvPr>
            <p:ph type="ftr" idx="11"/>
          </p:nvPr>
        </p:nvSpPr>
        <p:spPr>
          <a:xfrm>
            <a:off x="593725" y="379413"/>
            <a:ext cx="4830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9"/>
          <p:cNvSpPr txBox="1">
            <a:spLocks noGrp="1"/>
          </p:cNvSpPr>
          <p:nvPr>
            <p:ph type="sldNum" idx="12"/>
          </p:nvPr>
        </p:nvSpPr>
        <p:spPr>
          <a:xfrm>
            <a:off x="7881938" y="381000"/>
            <a:ext cx="668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80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80"/>
          <p:cNvSpPr txBox="1"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0"/>
          <p:cNvSpPr txBox="1">
            <a:spLocks noGrp="1"/>
          </p:cNvSpPr>
          <p:nvPr>
            <p:ph type="body" idx="1"/>
          </p:nvPr>
        </p:nvSpPr>
        <p:spPr>
          <a:xfrm>
            <a:off x="685792" y="3648316"/>
            <a:ext cx="7773608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80"/>
          <p:cNvSpPr txBox="1">
            <a:spLocks noGrp="1"/>
          </p:cNvSpPr>
          <p:nvPr>
            <p:ph type="dt" idx="10"/>
          </p:nvPr>
        </p:nvSpPr>
        <p:spPr>
          <a:xfrm>
            <a:off x="5562600" y="379413"/>
            <a:ext cx="2182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0"/>
          <p:cNvSpPr txBox="1">
            <a:spLocks noGrp="1"/>
          </p:cNvSpPr>
          <p:nvPr>
            <p:ph type="ftr" idx="11"/>
          </p:nvPr>
        </p:nvSpPr>
        <p:spPr>
          <a:xfrm>
            <a:off x="593725" y="379413"/>
            <a:ext cx="4830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0"/>
          <p:cNvSpPr txBox="1">
            <a:spLocks noGrp="1"/>
          </p:cNvSpPr>
          <p:nvPr>
            <p:ph type="sldNum" idx="12"/>
          </p:nvPr>
        </p:nvSpPr>
        <p:spPr>
          <a:xfrm>
            <a:off x="7881938" y="381000"/>
            <a:ext cx="668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1"/>
          <p:cNvSpPr txBox="1"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1"/>
          <p:cNvSpPr txBox="1"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81"/>
          <p:cNvSpPr txBox="1">
            <a:spLocks noGrp="1"/>
          </p:cNvSpPr>
          <p:nvPr>
            <p:ph type="body" idx="2"/>
          </p:nvPr>
        </p:nvSpPr>
        <p:spPr>
          <a:xfrm>
            <a:off x="594360" y="2904564"/>
            <a:ext cx="2560320" cy="335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81"/>
          <p:cNvSpPr txBox="1">
            <a:spLocks noGrp="1"/>
          </p:cNvSpPr>
          <p:nvPr>
            <p:ph type="body" idx="3"/>
          </p:nvPr>
        </p:nvSpPr>
        <p:spPr>
          <a:xfrm>
            <a:off x="3302237" y="2201333"/>
            <a:ext cx="2560320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81"/>
          <p:cNvSpPr txBox="1">
            <a:spLocks noGrp="1"/>
          </p:cNvSpPr>
          <p:nvPr>
            <p:ph type="body" idx="4"/>
          </p:nvPr>
        </p:nvSpPr>
        <p:spPr>
          <a:xfrm>
            <a:off x="3300781" y="2904068"/>
            <a:ext cx="2560320" cy="335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81"/>
          <p:cNvSpPr txBox="1">
            <a:spLocks noGrp="1"/>
          </p:cNvSpPr>
          <p:nvPr>
            <p:ph type="body" idx="5"/>
          </p:nvPr>
        </p:nvSpPr>
        <p:spPr>
          <a:xfrm>
            <a:off x="5989319" y="2192866"/>
            <a:ext cx="2560320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81"/>
          <p:cNvSpPr txBox="1">
            <a:spLocks noGrp="1"/>
          </p:cNvSpPr>
          <p:nvPr>
            <p:ph type="body" idx="6"/>
          </p:nvPr>
        </p:nvSpPr>
        <p:spPr>
          <a:xfrm>
            <a:off x="5989320" y="2904564"/>
            <a:ext cx="2560320" cy="335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81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1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1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Picture Column">
  <p:cSld name="3 Picture Colum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2"/>
          <p:cNvSpPr txBox="1"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2"/>
          <p:cNvSpPr txBox="1"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82"/>
          <p:cNvSpPr>
            <a:spLocks noGrp="1"/>
          </p:cNvSpPr>
          <p:nvPr>
            <p:ph type="pic" idx="2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82"/>
          <p:cNvSpPr txBox="1">
            <a:spLocks noGrp="1"/>
          </p:cNvSpPr>
          <p:nvPr>
            <p:ph type="body" idx="3"/>
          </p:nvPr>
        </p:nvSpPr>
        <p:spPr>
          <a:xfrm>
            <a:off x="594360" y="4796103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82"/>
          <p:cNvSpPr txBox="1">
            <a:spLocks noGrp="1"/>
          </p:cNvSpPr>
          <p:nvPr>
            <p:ph type="body" idx="4"/>
          </p:nvPr>
        </p:nvSpPr>
        <p:spPr>
          <a:xfrm>
            <a:off x="3291873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82"/>
          <p:cNvSpPr>
            <a:spLocks noGrp="1"/>
          </p:cNvSpPr>
          <p:nvPr>
            <p:ph type="pic" idx="5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82"/>
          <p:cNvSpPr txBox="1">
            <a:spLocks noGrp="1"/>
          </p:cNvSpPr>
          <p:nvPr>
            <p:ph type="body" idx="6"/>
          </p:nvPr>
        </p:nvSpPr>
        <p:spPr>
          <a:xfrm>
            <a:off x="3290858" y="4796102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82"/>
          <p:cNvSpPr txBox="1">
            <a:spLocks noGrp="1"/>
          </p:cNvSpPr>
          <p:nvPr>
            <p:ph type="body" idx="7"/>
          </p:nvPr>
        </p:nvSpPr>
        <p:spPr>
          <a:xfrm>
            <a:off x="5993365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82"/>
          <p:cNvSpPr>
            <a:spLocks noGrp="1"/>
          </p:cNvSpPr>
          <p:nvPr>
            <p:ph type="pic" idx="8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82"/>
          <p:cNvSpPr txBox="1">
            <a:spLocks noGrp="1"/>
          </p:cNvSpPr>
          <p:nvPr>
            <p:ph type="body" idx="9"/>
          </p:nvPr>
        </p:nvSpPr>
        <p:spPr>
          <a:xfrm>
            <a:off x="5993272" y="4796100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82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2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82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3"/>
          <p:cNvSpPr txBox="1"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3"/>
          <p:cNvSpPr txBox="1">
            <a:spLocks noGrp="1"/>
          </p:cNvSpPr>
          <p:nvPr>
            <p:ph type="body" idx="1"/>
          </p:nvPr>
        </p:nvSpPr>
        <p:spPr>
          <a:xfrm rot="5400000">
            <a:off x="2537460" y="251460"/>
            <a:ext cx="4069080" cy="795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83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83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3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8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4"/>
          <p:cNvSpPr txBox="1">
            <a:spLocks noGrp="1"/>
          </p:cNvSpPr>
          <p:nvPr>
            <p:ph type="title"/>
          </p:nvPr>
        </p:nvSpPr>
        <p:spPr>
          <a:xfrm rot="5400000">
            <a:off x="5653777" y="2099995"/>
            <a:ext cx="4248675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4"/>
          <p:cNvSpPr txBox="1">
            <a:spLocks noGrp="1"/>
          </p:cNvSpPr>
          <p:nvPr>
            <p:ph type="body" idx="1"/>
          </p:nvPr>
        </p:nvSpPr>
        <p:spPr>
          <a:xfrm rot="5400000">
            <a:off x="1608512" y="-268025"/>
            <a:ext cx="4249732" cy="627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84"/>
          <p:cNvSpPr txBox="1">
            <a:spLocks noGrp="1"/>
          </p:cNvSpPr>
          <p:nvPr>
            <p:ph type="dt" idx="10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4"/>
          <p:cNvSpPr txBox="1">
            <a:spLocks noGrp="1"/>
          </p:cNvSpPr>
          <p:nvPr>
            <p:ph type="ftr" idx="11"/>
          </p:nvPr>
        </p:nvSpPr>
        <p:spPr>
          <a:xfrm>
            <a:off x="593725" y="381000"/>
            <a:ext cx="4830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4"/>
          <p:cNvSpPr txBox="1">
            <a:spLocks noGrp="1"/>
          </p:cNvSpPr>
          <p:nvPr>
            <p:ph type="sldNum" idx="12"/>
          </p:nvPr>
        </p:nvSpPr>
        <p:spPr>
          <a:xfrm>
            <a:off x="7881938" y="381000"/>
            <a:ext cx="668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9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9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9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0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0"/>
          <p:cNvSpPr txBox="1"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70"/>
          <p:cNvSpPr txBox="1">
            <a:spLocks noGrp="1"/>
          </p:cNvSpPr>
          <p:nvPr>
            <p:ph type="dt" idx="10"/>
          </p:nvPr>
        </p:nvSpPr>
        <p:spPr>
          <a:xfrm>
            <a:off x="5932488" y="4324350"/>
            <a:ext cx="2297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0"/>
          <p:cNvSpPr txBox="1">
            <a:spLocks noGrp="1"/>
          </p:cNvSpPr>
          <p:nvPr>
            <p:ph type="ftr" idx="11"/>
          </p:nvPr>
        </p:nvSpPr>
        <p:spPr>
          <a:xfrm>
            <a:off x="914400" y="4324350"/>
            <a:ext cx="4879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0"/>
          <p:cNvSpPr txBox="1">
            <a:spLocks noGrp="1"/>
          </p:cNvSpPr>
          <p:nvPr>
            <p:ph type="sldNum" idx="12"/>
          </p:nvPr>
        </p:nvSpPr>
        <p:spPr>
          <a:xfrm>
            <a:off x="6057900" y="1430338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1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1"/>
          <p:cNvSpPr txBox="1"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1"/>
          <p:cNvSpPr txBox="1"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1"/>
          <p:cNvSpPr txBox="1">
            <a:spLocks noGrp="1"/>
          </p:cNvSpPr>
          <p:nvPr>
            <p:ph type="dt" idx="10"/>
          </p:nvPr>
        </p:nvSpPr>
        <p:spPr>
          <a:xfrm>
            <a:off x="5562600" y="381000"/>
            <a:ext cx="2182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1"/>
          <p:cNvSpPr txBox="1">
            <a:spLocks noGrp="1"/>
          </p:cNvSpPr>
          <p:nvPr>
            <p:ph type="ftr" idx="11"/>
          </p:nvPr>
        </p:nvSpPr>
        <p:spPr>
          <a:xfrm>
            <a:off x="593725" y="381000"/>
            <a:ext cx="4830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1"/>
          <p:cNvSpPr txBox="1">
            <a:spLocks noGrp="1"/>
          </p:cNvSpPr>
          <p:nvPr>
            <p:ph type="sldNum" idx="12"/>
          </p:nvPr>
        </p:nvSpPr>
        <p:spPr>
          <a:xfrm>
            <a:off x="7881938" y="381000"/>
            <a:ext cx="668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2"/>
          <p:cNvSpPr txBox="1"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2"/>
          <p:cNvSpPr txBox="1">
            <a:spLocks noGrp="1"/>
          </p:cNvSpPr>
          <p:nvPr>
            <p:ph type="body" idx="1"/>
          </p:nvPr>
        </p:nvSpPr>
        <p:spPr>
          <a:xfrm>
            <a:off x="594360" y="2194560"/>
            <a:ext cx="3910579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2"/>
          <p:cNvSpPr txBox="1">
            <a:spLocks noGrp="1"/>
          </p:cNvSpPr>
          <p:nvPr>
            <p:ph type="body" idx="2"/>
          </p:nvPr>
        </p:nvSpPr>
        <p:spPr>
          <a:xfrm>
            <a:off x="4642099" y="2194560"/>
            <a:ext cx="390754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2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2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2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3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3"/>
          <p:cNvSpPr txBox="1"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3"/>
          <p:cNvSpPr txBox="1">
            <a:spLocks noGrp="1"/>
          </p:cNvSpPr>
          <p:nvPr>
            <p:ph type="body" idx="2"/>
          </p:nvPr>
        </p:nvSpPr>
        <p:spPr>
          <a:xfrm>
            <a:off x="594359" y="3132667"/>
            <a:ext cx="3910579" cy="313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3"/>
          <p:cNvSpPr txBox="1">
            <a:spLocks noGrp="1"/>
          </p:cNvSpPr>
          <p:nvPr>
            <p:ph type="body" idx="3"/>
          </p:nvPr>
        </p:nvSpPr>
        <p:spPr>
          <a:xfrm>
            <a:off x="4869018" y="2183802"/>
            <a:ext cx="368062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3"/>
          <p:cNvSpPr txBox="1">
            <a:spLocks noGrp="1"/>
          </p:cNvSpPr>
          <p:nvPr>
            <p:ph type="body" idx="4"/>
          </p:nvPr>
        </p:nvSpPr>
        <p:spPr>
          <a:xfrm>
            <a:off x="4642098" y="3132667"/>
            <a:ext cx="3907541" cy="313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3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3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3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4"/>
          <p:cNvSpPr txBox="1"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4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4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4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5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body" idx="1"/>
          </p:nvPr>
        </p:nvSpPr>
        <p:spPr>
          <a:xfrm>
            <a:off x="3886200" y="746760"/>
            <a:ext cx="4663440" cy="551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body" idx="2"/>
          </p:nvPr>
        </p:nvSpPr>
        <p:spPr>
          <a:xfrm>
            <a:off x="594360" y="3124200"/>
            <a:ext cx="3086100" cy="31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75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5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5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6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>
            <a:spLocks noGrp="1"/>
          </p:cNvSpPr>
          <p:nvPr>
            <p:ph type="pic" idx="2"/>
          </p:nvPr>
        </p:nvSpPr>
        <p:spPr>
          <a:xfrm>
            <a:off x="4877524" y="751242"/>
            <a:ext cx="3674234" cy="551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body" idx="1"/>
          </p:nvPr>
        </p:nvSpPr>
        <p:spPr>
          <a:xfrm>
            <a:off x="594360" y="3124200"/>
            <a:ext cx="4075730" cy="31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76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6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6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C8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7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7"/>
          <p:cNvSpPr txBox="1"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body" idx="1"/>
          </p:nvPr>
        </p:nvSpPr>
        <p:spPr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dt" idx="10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ftr" idx="11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67"/>
          <p:cNvSpPr txBox="1">
            <a:spLocks noGrp="1"/>
          </p:cNvSpPr>
          <p:nvPr>
            <p:ph type="sldNum" idx="12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18" Type="http://schemas.openxmlformats.org/officeDocument/2006/relationships/slide" Target="slide17.xml"/><Relationship Id="rId26" Type="http://schemas.openxmlformats.org/officeDocument/2006/relationships/slide" Target="slide29.xml"/><Relationship Id="rId39" Type="http://schemas.openxmlformats.org/officeDocument/2006/relationships/slide" Target="slide49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34" Type="http://schemas.openxmlformats.org/officeDocument/2006/relationships/slide" Target="slide41.xml"/><Relationship Id="rId42" Type="http://schemas.openxmlformats.org/officeDocument/2006/relationships/slide" Target="slide61.xml"/><Relationship Id="rId7" Type="http://schemas.openxmlformats.org/officeDocument/2006/relationships/slide" Target="slide6.xml"/><Relationship Id="rId12" Type="http://schemas.openxmlformats.org/officeDocument/2006/relationships/slide" Target="slide31.xml"/><Relationship Id="rId17" Type="http://schemas.openxmlformats.org/officeDocument/2006/relationships/slide" Target="slide10.xml"/><Relationship Id="rId25" Type="http://schemas.openxmlformats.org/officeDocument/2006/relationships/slide" Target="slide18.xml"/><Relationship Id="rId33" Type="http://schemas.openxmlformats.org/officeDocument/2006/relationships/slide" Target="slide20.xml"/><Relationship Id="rId38" Type="http://schemas.openxmlformats.org/officeDocument/2006/relationships/slide" Target="slide47.xml"/><Relationship Id="rId2" Type="http://schemas.openxmlformats.org/officeDocument/2006/relationships/notesSlide" Target="../notesSlides/notesSlide2.xml"/><Relationship Id="rId16" Type="http://schemas.openxmlformats.org/officeDocument/2006/relationships/slide" Target="slide59.xml"/><Relationship Id="rId20" Type="http://schemas.openxmlformats.org/officeDocument/2006/relationships/slide" Target="slide21.xml"/><Relationship Id="rId29" Type="http://schemas.openxmlformats.org/officeDocument/2006/relationships/slide" Target="slide35.xml"/><Relationship Id="rId41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11" Type="http://schemas.openxmlformats.org/officeDocument/2006/relationships/slide" Target="slide3.xml"/><Relationship Id="rId24" Type="http://schemas.openxmlformats.org/officeDocument/2006/relationships/slide" Target="slide27.xml"/><Relationship Id="rId32" Type="http://schemas.openxmlformats.org/officeDocument/2006/relationships/slide" Target="slide39.xml"/><Relationship Id="rId37" Type="http://schemas.openxmlformats.org/officeDocument/2006/relationships/slide" Target="slide45.xml"/><Relationship Id="rId40" Type="http://schemas.openxmlformats.org/officeDocument/2006/relationships/slide" Target="slide55.xml"/><Relationship Id="rId5" Type="http://schemas.openxmlformats.org/officeDocument/2006/relationships/slide" Target="slide7.xml"/><Relationship Id="rId15" Type="http://schemas.openxmlformats.org/officeDocument/2006/relationships/slide" Target="slide15.xml"/><Relationship Id="rId23" Type="http://schemas.openxmlformats.org/officeDocument/2006/relationships/slide" Target="slide25.xml"/><Relationship Id="rId28" Type="http://schemas.openxmlformats.org/officeDocument/2006/relationships/slide" Target="slide33.xml"/><Relationship Id="rId36" Type="http://schemas.openxmlformats.org/officeDocument/2006/relationships/slide" Target="slide43.xml"/><Relationship Id="rId10" Type="http://schemas.openxmlformats.org/officeDocument/2006/relationships/slide" Target="slide11.xml"/><Relationship Id="rId19" Type="http://schemas.openxmlformats.org/officeDocument/2006/relationships/slide" Target="slide19.xml"/><Relationship Id="rId31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53.xml"/><Relationship Id="rId14" Type="http://schemas.openxmlformats.org/officeDocument/2006/relationships/slide" Target="slide8.xml"/><Relationship Id="rId22" Type="http://schemas.openxmlformats.org/officeDocument/2006/relationships/slide" Target="slide14.xml"/><Relationship Id="rId27" Type="http://schemas.openxmlformats.org/officeDocument/2006/relationships/slide" Target="slide22.xml"/><Relationship Id="rId30" Type="http://schemas.openxmlformats.org/officeDocument/2006/relationships/slide" Target="slide37.xml"/><Relationship Id="rId35" Type="http://schemas.openxmlformats.org/officeDocument/2006/relationships/slide" Target="slide24.xml"/><Relationship Id="rId43" Type="http://schemas.openxmlformats.org/officeDocument/2006/relationships/slide" Target="slide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5588" y="0"/>
            <a:ext cx="12195176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"/>
          <p:cNvSpPr txBox="1"/>
          <p:nvPr/>
        </p:nvSpPr>
        <p:spPr>
          <a:xfrm>
            <a:off x="6781799" y="6400800"/>
            <a:ext cx="341727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Image Courtesy of NASA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990600" y="2512740"/>
            <a:ext cx="7315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a Unit Vector?</a:t>
            </a:r>
            <a:endParaRPr sz="5400" b="0" i="0" u="none" strike="noStrike" cap="none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293" name="Google Shape;293;p10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2D Kinematics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11"/>
          <p:cNvSpPr txBox="1"/>
          <p:nvPr/>
        </p:nvSpPr>
        <p:spPr>
          <a:xfrm>
            <a:off x="914400" y="916831"/>
            <a:ext cx="73152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While Newtonian Mechanics focuses primarily on the forces in a system, __________ Mechanics focuses on the energy of a system</a:t>
            </a:r>
            <a:endParaRPr sz="5400" b="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3" name="Google Shape;303;p11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304" name="Google Shape;304;p11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306" name="Google Shape;306;p11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11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2D Kinematics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8" name="Google Shape;308;p11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12"/>
          <p:cNvSpPr txBox="1"/>
          <p:nvPr/>
        </p:nvSpPr>
        <p:spPr>
          <a:xfrm>
            <a:off x="914400" y="2028388"/>
            <a:ext cx="73152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Hamiltonian?</a:t>
            </a:r>
            <a:endParaRPr sz="5400" b="0" i="0" u="none" strike="noStrike" cap="none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16" name="Google Shape;316;p12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317" name="Google Shape;317;p12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12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2D Kinematics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9" name="Google Shape;319;p12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3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327" name="Google Shape;327;p13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13"/>
          <p:cNvSpPr txBox="1"/>
          <p:nvPr/>
        </p:nvSpPr>
        <p:spPr>
          <a:xfrm>
            <a:off x="2695281" y="2763783"/>
            <a:ext cx="3753438" cy="10156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329" name="Google Shape;329;p13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330" name="Google Shape;330;p13">
            <a:hlinkClick r:id="rId4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13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2" name="Google Shape;332;p13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14"/>
          <p:cNvSpPr txBox="1"/>
          <p:nvPr/>
        </p:nvSpPr>
        <p:spPr>
          <a:xfrm>
            <a:off x="914400" y="255111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Newton’s Second Law?</a:t>
            </a:r>
            <a:endParaRPr sz="5400" b="0" i="0" u="none" strike="noStrike" cap="none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40" name="Google Shape;340;p14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341" name="Google Shape;341;p14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14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15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351" name="Google Shape;351;p15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15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353" name="Google Shape;353;p15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15"/>
          <p:cNvSpPr txBox="1"/>
          <p:nvPr/>
        </p:nvSpPr>
        <p:spPr>
          <a:xfrm>
            <a:off x="1181100" y="1431170"/>
            <a:ext cx="71628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For every force exerted on an object, there is an equal and opposite force on the exerting object</a:t>
            </a:r>
            <a:endParaRPr/>
          </a:p>
        </p:txBody>
      </p:sp>
      <p:sp>
        <p:nvSpPr>
          <p:cNvPr id="355" name="Google Shape;355;p15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6" name="Google Shape;356;p15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16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364" name="Google Shape;364;p16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16"/>
          <p:cNvSpPr txBox="1"/>
          <p:nvPr/>
        </p:nvSpPr>
        <p:spPr>
          <a:xfrm>
            <a:off x="914400" y="255111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Newton’s Third Law?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66" name="Google Shape;366;p16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7" name="Google Shape;367;p16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17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375" name="Google Shape;375;p17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377" name="Google Shape;377;p17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17"/>
          <p:cNvSpPr txBox="1"/>
          <p:nvPr/>
        </p:nvSpPr>
        <p:spPr>
          <a:xfrm>
            <a:off x="1181100" y="1431170"/>
            <a:ext cx="71628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An object’s velocity will remain constant unless the object is acted upon by an outside force</a:t>
            </a:r>
            <a:endParaRPr/>
          </a:p>
        </p:txBody>
      </p:sp>
      <p:sp>
        <p:nvSpPr>
          <p:cNvPr id="379" name="Google Shape;379;p17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0" name="Google Shape;380;p17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8"/>
          <p:cNvSpPr txBox="1"/>
          <p:nvPr/>
        </p:nvSpPr>
        <p:spPr>
          <a:xfrm>
            <a:off x="914400" y="255111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Newton’s First Law?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88" name="Google Shape;388;p18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389" name="Google Shape;389;p18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18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1" name="Google Shape;391;p18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19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399" name="Google Shape;399;p19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19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401" name="Google Shape;401;p19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1295400" y="2653819"/>
            <a:ext cx="5791200" cy="14178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403" name="Google Shape;403;p19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>
            <a:hlinkClick r:id="rId3" action="ppaction://hlinksldjump"/>
          </p:cNvPr>
          <p:cNvSpPr/>
          <p:nvPr/>
        </p:nvSpPr>
        <p:spPr>
          <a:xfrm>
            <a:off x="0" y="2286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2">
            <a:hlinkClick r:id="rId4" action="ppaction://hlinksldjump"/>
          </p:cNvPr>
          <p:cNvSpPr/>
          <p:nvPr/>
        </p:nvSpPr>
        <p:spPr>
          <a:xfrm>
            <a:off x="0" y="3429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endParaRPr sz="3600" b="1" i="0" u="sng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8" name="Google Shape;158;p2">
            <a:hlinkClick r:id="rId7" action="ppaction://hlinksldjump"/>
          </p:cNvPr>
          <p:cNvSpPr/>
          <p:nvPr/>
        </p:nvSpPr>
        <p:spPr>
          <a:xfrm>
            <a:off x="0" y="4572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400</a:t>
            </a:r>
            <a:endParaRPr sz="3600" b="1" i="0" u="sng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  <a:hlinkClick r:id="rId9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9" name="Google Shape;159;p2">
            <a:hlinkClick r:id="rId5" action="ppaction://hlinksldjump"/>
          </p:cNvPr>
          <p:cNvSpPr/>
          <p:nvPr/>
        </p:nvSpPr>
        <p:spPr>
          <a:xfrm>
            <a:off x="0" y="5715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" name="Google Shape;160;p2">
            <a:hlinkClick r:id="rId11" action="ppaction://hlinksldjump"/>
          </p:cNvPr>
          <p:cNvSpPr/>
          <p:nvPr/>
        </p:nvSpPr>
        <p:spPr>
          <a:xfrm>
            <a:off x="0" y="1143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0" y="0"/>
            <a:ext cx="1524000" cy="1143000"/>
          </a:xfrm>
          <a:prstGeom prst="rect">
            <a:avLst/>
          </a:pr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2-D </a:t>
            </a:r>
            <a:endParaRPr sz="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KINEMATICS</a:t>
            </a:r>
            <a:endParaRPr sz="900"/>
          </a:p>
        </p:txBody>
      </p:sp>
      <p:sp>
        <p:nvSpPr>
          <p:cNvPr id="162" name="Google Shape;162;p2">
            <a:hlinkClick r:id="rId12" action="ppaction://hlinksldjump"/>
          </p:cNvPr>
          <p:cNvSpPr/>
          <p:nvPr/>
        </p:nvSpPr>
        <p:spPr>
          <a:xfrm>
            <a:off x="1524000" y="1143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3" name="Google Shape;163;p2">
            <a:hlinkClick r:id="rId14" action="ppaction://hlinksldjump"/>
          </p:cNvPr>
          <p:cNvSpPr/>
          <p:nvPr/>
        </p:nvSpPr>
        <p:spPr>
          <a:xfrm>
            <a:off x="1524000" y="2286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sz="3600" b="1" i="0" u="sng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  <a:hlinkClick r:id="rId1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4" name="Google Shape;164;p2">
            <a:hlinkClick r:id="rId17" action="ppaction://hlinksldjump"/>
          </p:cNvPr>
          <p:cNvSpPr/>
          <p:nvPr/>
        </p:nvSpPr>
        <p:spPr>
          <a:xfrm>
            <a:off x="1524000" y="3429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" name="Google Shape;165;p2">
            <a:hlinkClick r:id="rId10" action="ppaction://hlinksldjump"/>
          </p:cNvPr>
          <p:cNvSpPr/>
          <p:nvPr/>
        </p:nvSpPr>
        <p:spPr>
          <a:xfrm>
            <a:off x="1524000" y="4572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p2">
            <a:hlinkClick r:id="rId8" action="ppaction://hlinksldjump"/>
          </p:cNvPr>
          <p:cNvSpPr/>
          <p:nvPr/>
        </p:nvSpPr>
        <p:spPr>
          <a:xfrm>
            <a:off x="1524000" y="5715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524000" y="0"/>
            <a:ext cx="1524000" cy="1143000"/>
          </a:xfrm>
          <a:prstGeom prst="rect">
            <a:avLst/>
          </a:pr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900"/>
          </a:p>
        </p:txBody>
      </p:sp>
      <p:sp>
        <p:nvSpPr>
          <p:cNvPr id="168" name="Google Shape;168;p2">
            <a:hlinkClick r:id="rId13" action="ppaction://hlinksldjump"/>
          </p:cNvPr>
          <p:cNvSpPr/>
          <p:nvPr/>
        </p:nvSpPr>
        <p:spPr>
          <a:xfrm>
            <a:off x="3048000" y="1143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sz="36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" name="Google Shape;169;p2">
            <a:hlinkClick r:id="rId22" action="ppaction://hlinksldjump"/>
          </p:cNvPr>
          <p:cNvSpPr/>
          <p:nvPr/>
        </p:nvSpPr>
        <p:spPr>
          <a:xfrm>
            <a:off x="3048000" y="2286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p2">
            <a:hlinkClick r:id="rId18" action="ppaction://hlinksldjump"/>
          </p:cNvPr>
          <p:cNvSpPr/>
          <p:nvPr/>
        </p:nvSpPr>
        <p:spPr>
          <a:xfrm>
            <a:off x="3048000" y="3429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1" name="Google Shape;171;p2">
            <a:hlinkClick r:id="rId25" action="ppaction://hlinksldjump"/>
          </p:cNvPr>
          <p:cNvSpPr/>
          <p:nvPr/>
        </p:nvSpPr>
        <p:spPr>
          <a:xfrm>
            <a:off x="3048000" y="4572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2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p2">
            <a:hlinkClick r:id="rId15" action="ppaction://hlinksldjump"/>
          </p:cNvPr>
          <p:cNvSpPr/>
          <p:nvPr/>
        </p:nvSpPr>
        <p:spPr>
          <a:xfrm>
            <a:off x="3048000" y="57150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3048000" y="0"/>
            <a:ext cx="1524000" cy="1055700"/>
          </a:xfrm>
          <a:prstGeom prst="rect">
            <a:avLst/>
          </a:pr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</a:t>
            </a:r>
            <a:endParaRPr sz="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MOMENTUM</a:t>
            </a:r>
            <a:endParaRPr sz="900"/>
          </a:p>
        </p:txBody>
      </p:sp>
      <p:sp>
        <p:nvSpPr>
          <p:cNvPr id="174" name="Google Shape;174;p2">
            <a:hlinkClick r:id="rId27" action="ppaction://hlinksldjump"/>
          </p:cNvPr>
          <p:cNvSpPr/>
          <p:nvPr/>
        </p:nvSpPr>
        <p:spPr>
          <a:xfrm>
            <a:off x="4572000" y="1143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2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5" name="Google Shape;175;p2">
            <a:hlinkClick r:id="rId19" action="ppaction://hlinksldjump"/>
          </p:cNvPr>
          <p:cNvSpPr/>
          <p:nvPr/>
        </p:nvSpPr>
        <p:spPr>
          <a:xfrm>
            <a:off x="4572000" y="2286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2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" name="Google Shape;176;p2">
            <a:hlinkClick r:id="rId20" action="ppaction://hlinksldjump"/>
          </p:cNvPr>
          <p:cNvSpPr/>
          <p:nvPr/>
        </p:nvSpPr>
        <p:spPr>
          <a:xfrm>
            <a:off x="4572000" y="3429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2">
            <a:hlinkClick r:id="rId31" action="ppaction://hlinksldjump"/>
          </p:cNvPr>
          <p:cNvSpPr/>
          <p:nvPr/>
        </p:nvSpPr>
        <p:spPr>
          <a:xfrm>
            <a:off x="4572000" y="4572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3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2">
            <a:hlinkClick r:id="rId33" action="ppaction://hlinksldjump"/>
          </p:cNvPr>
          <p:cNvSpPr/>
          <p:nvPr/>
        </p:nvSpPr>
        <p:spPr>
          <a:xfrm>
            <a:off x="4572000" y="57150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3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4572000" y="-4763"/>
            <a:ext cx="1524000" cy="1071600"/>
          </a:xfrm>
          <a:prstGeom prst="rect">
            <a:avLst/>
          </a:pr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</a:t>
            </a:r>
            <a:endParaRPr sz="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QUANTUM</a:t>
            </a:r>
            <a:endParaRPr sz="900"/>
          </a:p>
        </p:txBody>
      </p:sp>
      <p:sp>
        <p:nvSpPr>
          <p:cNvPr id="180" name="Google Shape;180;p2">
            <a:hlinkClick r:id="rId35" action="ppaction://hlinksldjump"/>
          </p:cNvPr>
          <p:cNvSpPr/>
          <p:nvPr/>
        </p:nvSpPr>
        <p:spPr>
          <a:xfrm>
            <a:off x="6096000" y="1143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3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" name="Google Shape;181;p2">
            <a:hlinkClick r:id="rId23" action="ppaction://hlinksldjump"/>
          </p:cNvPr>
          <p:cNvSpPr/>
          <p:nvPr/>
        </p:nvSpPr>
        <p:spPr>
          <a:xfrm>
            <a:off x="6096000" y="2286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3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2" name="Google Shape;182;p2">
            <a:hlinkClick r:id="rId21" action="ppaction://hlinksldjump"/>
          </p:cNvPr>
          <p:cNvSpPr/>
          <p:nvPr/>
        </p:nvSpPr>
        <p:spPr>
          <a:xfrm>
            <a:off x="6096000" y="3429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3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3" name="Google Shape;183;p2">
            <a:hlinkClick r:id="rId35" action="ppaction://hlinksldjump"/>
          </p:cNvPr>
          <p:cNvSpPr/>
          <p:nvPr/>
        </p:nvSpPr>
        <p:spPr>
          <a:xfrm>
            <a:off x="6096000" y="4572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3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4" name="Google Shape;184;p2">
            <a:hlinkClick r:id="rId26" action="ppaction://hlinksldjump"/>
          </p:cNvPr>
          <p:cNvSpPr/>
          <p:nvPr/>
        </p:nvSpPr>
        <p:spPr>
          <a:xfrm>
            <a:off x="6096000" y="5715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6096000" y="0"/>
            <a:ext cx="1524000" cy="1143000"/>
          </a:xfrm>
          <a:prstGeom prst="rect">
            <a:avLst/>
          </a:pr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</a:t>
            </a:r>
            <a:endParaRPr sz="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</a:t>
            </a:r>
            <a:endParaRPr sz="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MAGNETISM</a:t>
            </a:r>
            <a:endParaRPr sz="900"/>
          </a:p>
        </p:txBody>
      </p:sp>
      <p:sp>
        <p:nvSpPr>
          <p:cNvPr id="186" name="Google Shape;186;p2"/>
          <p:cNvSpPr/>
          <p:nvPr/>
        </p:nvSpPr>
        <p:spPr>
          <a:xfrm rot="5400000">
            <a:off x="-1633537" y="3794125"/>
            <a:ext cx="9372600" cy="1143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"/>
          <p:cNvSpPr/>
          <p:nvPr/>
        </p:nvSpPr>
        <p:spPr>
          <a:xfrm rot="5400000">
            <a:off x="221456" y="4288631"/>
            <a:ext cx="8691563" cy="104775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"/>
          <p:cNvSpPr/>
          <p:nvPr/>
        </p:nvSpPr>
        <p:spPr>
          <a:xfrm rot="5400000">
            <a:off x="-3162300" y="3790950"/>
            <a:ext cx="9372600" cy="1143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"/>
          <p:cNvSpPr/>
          <p:nvPr/>
        </p:nvSpPr>
        <p:spPr>
          <a:xfrm rot="5400000">
            <a:off x="1404938" y="4514850"/>
            <a:ext cx="9372600" cy="1143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">
            <a:hlinkClick r:id="rId35" action="ppaction://hlinksldjump"/>
          </p:cNvPr>
          <p:cNvSpPr/>
          <p:nvPr/>
        </p:nvSpPr>
        <p:spPr>
          <a:xfrm>
            <a:off x="7620000" y="1143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p2">
            <a:hlinkClick r:id="rId23" action="ppaction://hlinksldjump"/>
          </p:cNvPr>
          <p:cNvSpPr/>
          <p:nvPr/>
        </p:nvSpPr>
        <p:spPr>
          <a:xfrm>
            <a:off x="7620000" y="2286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2" name="Google Shape;192;p2">
            <a:hlinkClick r:id="rId21" action="ppaction://hlinksldjump"/>
          </p:cNvPr>
          <p:cNvSpPr/>
          <p:nvPr/>
        </p:nvSpPr>
        <p:spPr>
          <a:xfrm>
            <a:off x="7620000" y="3429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3" name="Google Shape;193;p2">
            <a:hlinkClick r:id="rId35" action="ppaction://hlinksldjump"/>
          </p:cNvPr>
          <p:cNvSpPr/>
          <p:nvPr/>
        </p:nvSpPr>
        <p:spPr>
          <a:xfrm>
            <a:off x="7620000" y="4572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4" name="Google Shape;194;p2">
            <a:hlinkClick r:id="rId26" action="ppaction://hlinksldjump"/>
          </p:cNvPr>
          <p:cNvSpPr/>
          <p:nvPr/>
        </p:nvSpPr>
        <p:spPr>
          <a:xfrm>
            <a:off x="7620000" y="5715000"/>
            <a:ext cx="15240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500</a:t>
            </a:r>
            <a:endParaRPr sz="3600" b="1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7620000" y="0"/>
            <a:ext cx="1524000" cy="1143000"/>
          </a:xfrm>
          <a:prstGeom prst="rect">
            <a:avLst/>
          </a:pr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900"/>
          </a:p>
        </p:txBody>
      </p:sp>
      <p:sp>
        <p:nvSpPr>
          <p:cNvPr id="196" name="Google Shape;196;p2"/>
          <p:cNvSpPr/>
          <p:nvPr/>
        </p:nvSpPr>
        <p:spPr>
          <a:xfrm rot="5400000">
            <a:off x="2933700" y="3946525"/>
            <a:ext cx="9372600" cy="1143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-152400" y="1028700"/>
            <a:ext cx="9448800" cy="1905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3060700" y="6400800"/>
            <a:ext cx="3035300" cy="457200"/>
          </a:xfrm>
          <a:prstGeom prst="rect">
            <a:avLst/>
          </a:prstGeom>
          <a:solidFill>
            <a:srgbClr val="0027A4"/>
          </a:solidFill>
          <a:ln w="57150" cap="flat" cmpd="sng">
            <a:solidFill>
              <a:srgbClr val="000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3116263" y="6543675"/>
            <a:ext cx="2924175" cy="17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FINAL JEOPARDY</a:t>
            </a: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914400" y="2443163"/>
            <a:ext cx="73152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Newton’s Law of Universal Gravitation?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12" name="Google Shape;412;p20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413" name="Google Shape;413;p20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20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5" name="Google Shape;415;p20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423" name="Google Shape;423;p21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21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425" name="Google Shape;425;p21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21"/>
          <p:cNvSpPr txBox="1"/>
          <p:nvPr/>
        </p:nvSpPr>
        <p:spPr>
          <a:xfrm>
            <a:off x="3200400" y="2303580"/>
            <a:ext cx="2340641" cy="157774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427" name="Google Shape;427;p21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8" name="Google Shape;428;p21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22"/>
          <p:cNvSpPr txBox="1"/>
          <p:nvPr/>
        </p:nvSpPr>
        <p:spPr>
          <a:xfrm>
            <a:off x="914400" y="1857467"/>
            <a:ext cx="73152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Newton’s Second Law (in momentum form)?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36" name="Google Shape;436;p22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437" name="Google Shape;437;p22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Newton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9" name="Google Shape;439;p22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3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447" name="Google Shape;447;p23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23"/>
          <p:cNvSpPr txBox="1"/>
          <p:nvPr/>
        </p:nvSpPr>
        <p:spPr>
          <a:xfrm>
            <a:off x="762000" y="2532657"/>
            <a:ext cx="7315200" cy="92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449" name="Google Shape;449;p23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450" name="Google Shape;450;p23">
            <a:hlinkClick r:id="rId4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23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 Momentum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2" name="Google Shape;452;p23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4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24"/>
          <p:cNvSpPr txBox="1"/>
          <p:nvPr/>
        </p:nvSpPr>
        <p:spPr>
          <a:xfrm>
            <a:off x="914400" y="244316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Gravitational Potential Energy?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461" name="Google Shape;461;p24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24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 Momentum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3" name="Google Shape;463;p24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25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471" name="Google Shape;471;p25"/>
          <p:cNvSpPr txBox="1"/>
          <p:nvPr/>
        </p:nvSpPr>
        <p:spPr>
          <a:xfrm>
            <a:off x="381000" y="2505670"/>
            <a:ext cx="7962900" cy="9233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472" name="Google Shape;472;p25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474" name="Google Shape;474;p25">
            <a:hlinkClick r:id="rId4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25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 Momentum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6" name="Google Shape;476;p25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6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26"/>
          <p:cNvSpPr txBox="1"/>
          <p:nvPr/>
        </p:nvSpPr>
        <p:spPr>
          <a:xfrm>
            <a:off x="914400" y="2551113"/>
            <a:ext cx="73152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(Translational) Momentum?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84" name="Google Shape;484;p26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485" name="Google Shape;485;p26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26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 Momentum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7" name="Google Shape;487;p26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7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Google Shape;494;p27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495" name="Google Shape;495;p27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27"/>
          <p:cNvSpPr txBox="1"/>
          <p:nvPr/>
        </p:nvSpPr>
        <p:spPr>
          <a:xfrm>
            <a:off x="590550" y="2601787"/>
            <a:ext cx="7962900" cy="16481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22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497" name="Google Shape;497;p27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498" name="Google Shape;498;p27">
            <a:hlinkClick r:id="rId4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27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 Momentum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0" name="Google Shape;500;p27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8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28"/>
          <p:cNvSpPr txBox="1"/>
          <p:nvPr/>
        </p:nvSpPr>
        <p:spPr>
          <a:xfrm>
            <a:off x="914400" y="2551113"/>
            <a:ext cx="7315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Kinetic Energy?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08" name="Google Shape;508;p28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509" name="Google Shape;509;p28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28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 Momentum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1" name="Google Shape;511;p28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9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Google Shape;518;p29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519" name="Google Shape;519;p29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29"/>
          <p:cNvSpPr txBox="1"/>
          <p:nvPr/>
        </p:nvSpPr>
        <p:spPr>
          <a:xfrm>
            <a:off x="914400" y="2193489"/>
            <a:ext cx="73152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These two quantities are always conserved in an isolated system</a:t>
            </a:r>
            <a:endParaRPr dirty="0"/>
          </a:p>
        </p:txBody>
      </p:sp>
      <p:sp>
        <p:nvSpPr>
          <p:cNvPr id="521" name="Google Shape;521;p29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522" name="Google Shape;522;p29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29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 Momentum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4" name="Google Shape;524;p29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914400" y="1600200"/>
            <a:ext cx="73152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These mathematical values have a magnitude, but no direction</a:t>
            </a:r>
            <a:endParaRPr sz="5400" b="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208" name="Google Shape;208;p3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210" name="Google Shape;210;p3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2D Kinematics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0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30"/>
          <p:cNvSpPr txBox="1"/>
          <p:nvPr/>
        </p:nvSpPr>
        <p:spPr>
          <a:xfrm>
            <a:off x="914400" y="255111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are Energy and Momentum?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32" name="Google Shape;532;p30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533" name="Google Shape;533;p30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30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 Momentum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5" name="Google Shape;535;p30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1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31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543" name="Google Shape;543;p31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31"/>
          <p:cNvSpPr txBox="1"/>
          <p:nvPr/>
        </p:nvSpPr>
        <p:spPr>
          <a:xfrm>
            <a:off x="685800" y="2630785"/>
            <a:ext cx="7962900" cy="9233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545" name="Google Shape;545;p31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546" name="Google Shape;546;p31">
            <a:hlinkClick r:id="rId4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31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 Momentum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48" name="Google Shape;548;p31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2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32"/>
          <p:cNvSpPr txBox="1"/>
          <p:nvPr/>
        </p:nvSpPr>
        <p:spPr>
          <a:xfrm>
            <a:off x="914400" y="255111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Angular Momentum?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56" name="Google Shape;556;p32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557" name="Google Shape;557;p32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32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Energy and Momentum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9" name="Google Shape;559;p32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3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33"/>
          <p:cNvSpPr txBox="1"/>
          <p:nvPr/>
        </p:nvSpPr>
        <p:spPr>
          <a:xfrm>
            <a:off x="914400" y="1219240"/>
            <a:ext cx="7315200" cy="4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This physicist’s equation describes the probability that an electron will be in a given location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67" name="Google Shape;567;p33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568" name="Google Shape;568;p33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33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570" name="Google Shape;570;p33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33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Quantum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2" name="Google Shape;572;p33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4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Google Shape;579;p34"/>
          <p:cNvSpPr txBox="1"/>
          <p:nvPr/>
        </p:nvSpPr>
        <p:spPr>
          <a:xfrm>
            <a:off x="914400" y="244316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Who is (Erwin) Schr</a:t>
            </a:r>
            <a:r>
              <a:rPr lang="en-US" sz="5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ödinger?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580" name="Google Shape;580;p34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581" name="Google Shape;581;p34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34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Quantum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3" name="Google Shape;583;p34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5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0" name="Google Shape;590;p35"/>
          <p:cNvSpPr txBox="1"/>
          <p:nvPr/>
        </p:nvSpPr>
        <p:spPr>
          <a:xfrm>
            <a:off x="914400" y="1507167"/>
            <a:ext cx="73152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It is impossible to know the ________ and the ________ of an electron at the same time</a:t>
            </a:r>
            <a:endParaRPr/>
          </a:p>
        </p:txBody>
      </p:sp>
      <p:sp>
        <p:nvSpPr>
          <p:cNvPr id="591" name="Google Shape;591;p35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592" name="Google Shape;592;p35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35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594" name="Google Shape;594;p35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35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Quantum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6" name="Google Shape;596;p35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6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Google Shape;603;p36"/>
          <p:cNvSpPr txBox="1"/>
          <p:nvPr/>
        </p:nvSpPr>
        <p:spPr>
          <a:xfrm>
            <a:off x="914400" y="244316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are Position and Momentum?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04" name="Google Shape;604;p36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605" name="Google Shape;605;p36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36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Quantum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7" name="Google Shape;607;p36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37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615" name="Google Shape;615;p37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37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617" name="Google Shape;617;p37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37"/>
          <p:cNvSpPr txBox="1"/>
          <p:nvPr/>
        </p:nvSpPr>
        <p:spPr>
          <a:xfrm>
            <a:off x="914400" y="1383481"/>
            <a:ext cx="73152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The principle that we can’t precisely know the location and the velocity of an electron at the same time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19" name="Google Shape;619;p37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Quantum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0" name="Google Shape;620;p37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8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7" name="Google Shape;627;p38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628" name="Google Shape;628;p38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38"/>
          <p:cNvSpPr txBox="1"/>
          <p:nvPr/>
        </p:nvSpPr>
        <p:spPr>
          <a:xfrm>
            <a:off x="914400" y="2215287"/>
            <a:ext cx="73152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the Heisenberg Uncertainty Principle?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30" name="Google Shape;630;p38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Quantum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1" name="Google Shape;631;p38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9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8" name="Google Shape;638;p39"/>
          <p:cNvSpPr txBox="1"/>
          <p:nvPr/>
        </p:nvSpPr>
        <p:spPr>
          <a:xfrm>
            <a:off x="914400" y="2323008"/>
            <a:ext cx="73152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Electrons exist in this state until we observe them</a:t>
            </a:r>
            <a:endParaRPr sz="47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39" name="Google Shape;639;p39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640" name="Google Shape;640;p39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39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642" name="Google Shape;642;p39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39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Quantum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4" name="Google Shape;644;p39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914400" y="2028825"/>
            <a:ext cx="7315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are Scalar Values?</a:t>
            </a:r>
            <a:endParaRPr sz="5400" b="0" i="0" u="none" strike="noStrike" cap="none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221" name="Google Shape;221;p4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2D Kinematics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4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0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40"/>
          <p:cNvSpPr txBox="1"/>
          <p:nvPr/>
        </p:nvSpPr>
        <p:spPr>
          <a:xfrm>
            <a:off x="914400" y="244316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An indeterminate state?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52" name="Google Shape;652;p40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653" name="Google Shape;653;p40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40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Quantum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5" name="Google Shape;655;p40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1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41"/>
          <p:cNvSpPr txBox="1"/>
          <p:nvPr/>
        </p:nvSpPr>
        <p:spPr>
          <a:xfrm>
            <a:off x="914400" y="2114769"/>
            <a:ext cx="73152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The intrinsic angular momentum of an electron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63" name="Google Shape;663;p41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664" name="Google Shape;664;p41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41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666" name="Google Shape;666;p41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41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Quantum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8" name="Google Shape;668;p41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2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5" name="Google Shape;675;p42"/>
          <p:cNvSpPr txBox="1"/>
          <p:nvPr/>
        </p:nvSpPr>
        <p:spPr>
          <a:xfrm>
            <a:off x="914400" y="2967038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The spin of an electron?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76" name="Google Shape;676;p42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677" name="Google Shape;677;p42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42"/>
          <p:cNvSpPr txBox="1"/>
          <p:nvPr/>
        </p:nvSpPr>
        <p:spPr>
          <a:xfrm>
            <a:off x="0" y="112700"/>
            <a:ext cx="31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 to Quantum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9" name="Google Shape;679;p42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3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Google Shape;686;p43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687" name="Google Shape;687;p43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43"/>
          <p:cNvSpPr txBox="1"/>
          <p:nvPr/>
        </p:nvSpPr>
        <p:spPr>
          <a:xfrm>
            <a:off x="914400" y="1720850"/>
            <a:ext cx="73152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This is created when there is a difference of charge over a distance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689" name="Google Shape;689;p43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690" name="Google Shape;690;p43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43"/>
          <p:cNvSpPr txBox="1"/>
          <p:nvPr/>
        </p:nvSpPr>
        <p:spPr>
          <a:xfrm>
            <a:off x="-73200" y="112700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 and Magnetism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2" name="Google Shape;692;p43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4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44"/>
          <p:cNvSpPr txBox="1"/>
          <p:nvPr/>
        </p:nvSpPr>
        <p:spPr>
          <a:xfrm>
            <a:off x="914400" y="255111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An Electric Field?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700" name="Google Shape;700;p44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701" name="Google Shape;701;p44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44"/>
          <p:cNvSpPr txBox="1"/>
          <p:nvPr/>
        </p:nvSpPr>
        <p:spPr>
          <a:xfrm>
            <a:off x="-73200" y="112700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 and Magnetism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3" name="Google Shape;703;p44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5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0" name="Google Shape;710;p45"/>
          <p:cNvSpPr txBox="1"/>
          <p:nvPr/>
        </p:nvSpPr>
        <p:spPr>
          <a:xfrm>
            <a:off x="914400" y="990600"/>
            <a:ext cx="73152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This group of equations, consisting of the four separate laws, describe the interactions between electric and magnetic fields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711" name="Google Shape;711;p45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712" name="Google Shape;712;p45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45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714" name="Google Shape;714;p45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45"/>
          <p:cNvSpPr txBox="1"/>
          <p:nvPr/>
        </p:nvSpPr>
        <p:spPr>
          <a:xfrm>
            <a:off x="-73200" y="112700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 and Magnetism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16" name="Google Shape;716;p45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6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46"/>
          <p:cNvSpPr txBox="1"/>
          <p:nvPr/>
        </p:nvSpPr>
        <p:spPr>
          <a:xfrm>
            <a:off x="914400" y="2967038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are Maxwell’s Equations?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724" name="Google Shape;724;p46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725" name="Google Shape;725;p46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46"/>
          <p:cNvSpPr txBox="1"/>
          <p:nvPr/>
        </p:nvSpPr>
        <p:spPr>
          <a:xfrm>
            <a:off x="-73200" y="112700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 and Magnetism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7" name="Google Shape;727;p46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7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4" name="Google Shape;734;p47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735" name="Google Shape;735;p47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47"/>
          <p:cNvSpPr txBox="1"/>
          <p:nvPr/>
        </p:nvSpPr>
        <p:spPr>
          <a:xfrm>
            <a:off x="914400" y="1612900"/>
            <a:ext cx="73152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Most magnets are examples of magnetic _______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737" name="Google Shape;737;p47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738" name="Google Shape;738;p47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47"/>
          <p:cNvSpPr txBox="1"/>
          <p:nvPr/>
        </p:nvSpPr>
        <p:spPr>
          <a:xfrm>
            <a:off x="-73200" y="112700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 and Magnetism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0" name="Google Shape;740;p47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8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7" name="Google Shape;747;p48"/>
          <p:cNvSpPr txBox="1"/>
          <p:nvPr/>
        </p:nvSpPr>
        <p:spPr>
          <a:xfrm>
            <a:off x="914400" y="2551113"/>
            <a:ext cx="7315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are Dipoles?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748" name="Google Shape;748;p48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749" name="Google Shape;749;p48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48"/>
          <p:cNvSpPr txBox="1"/>
          <p:nvPr/>
        </p:nvSpPr>
        <p:spPr>
          <a:xfrm>
            <a:off x="-73200" y="112700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 and Magnetism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51" name="Google Shape;751;p48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9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8" name="Google Shape;758;p49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759" name="Google Shape;759;p49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49"/>
          <p:cNvSpPr txBox="1"/>
          <p:nvPr/>
        </p:nvSpPr>
        <p:spPr>
          <a:xfrm>
            <a:off x="990600" y="1270279"/>
            <a:ext cx="7315200" cy="466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While electric _________ exist, magnetic _________ have yet to be discovered</a:t>
            </a:r>
            <a:endParaRPr/>
          </a:p>
          <a:p>
            <a:pPr marL="0" marR="0" lvl="0" indent="0" algn="ctr" rtl="0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(One Answer)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761" name="Google Shape;761;p49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762" name="Google Shape;762;p49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49"/>
          <p:cNvSpPr txBox="1"/>
          <p:nvPr/>
        </p:nvSpPr>
        <p:spPr>
          <a:xfrm>
            <a:off x="-73200" y="112700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 and Magnetism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4" name="Google Shape;764;p49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231" name="Google Shape;231;p5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233" name="Google Shape;233;p5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914400" y="1803380"/>
            <a:ext cx="73152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These mathematical objects consist of a magnitude, and a direction</a:t>
            </a:r>
            <a:endParaRPr sz="5400" b="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2D Kinematics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0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1" name="Google Shape;771;p50"/>
          <p:cNvSpPr txBox="1"/>
          <p:nvPr/>
        </p:nvSpPr>
        <p:spPr>
          <a:xfrm>
            <a:off x="914400" y="2551113"/>
            <a:ext cx="7315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are Monopoles?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772" name="Google Shape;772;p50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773" name="Google Shape;773;p50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50"/>
          <p:cNvSpPr txBox="1"/>
          <p:nvPr/>
        </p:nvSpPr>
        <p:spPr>
          <a:xfrm>
            <a:off x="-73200" y="112700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 and Magnetism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5" name="Google Shape;775;p50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1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2" name="Google Shape;782;p51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783" name="Google Shape;783;p51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51"/>
          <p:cNvSpPr txBox="1"/>
          <p:nvPr/>
        </p:nvSpPr>
        <p:spPr>
          <a:xfrm>
            <a:off x="914400" y="1720850"/>
            <a:ext cx="73152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These two quantities, describing the behavior of electric fields and magnetic fields, are ALWAYS 0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785" name="Google Shape;785;p51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786" name="Google Shape;786;p51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51"/>
          <p:cNvSpPr txBox="1"/>
          <p:nvPr/>
        </p:nvSpPr>
        <p:spPr>
          <a:xfrm>
            <a:off x="-73200" y="112700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 and Magnetism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8" name="Google Shape;788;p51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2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5" name="Google Shape;795;p52"/>
          <p:cNvSpPr txBox="1"/>
          <p:nvPr/>
        </p:nvSpPr>
        <p:spPr>
          <a:xfrm>
            <a:off x="914400" y="1974851"/>
            <a:ext cx="73152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are the Curl of an electric field and the Divergence of a magnetic field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796" name="Google Shape;796;p52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797" name="Google Shape;797;p52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52"/>
          <p:cNvSpPr txBox="1"/>
          <p:nvPr/>
        </p:nvSpPr>
        <p:spPr>
          <a:xfrm>
            <a:off x="-73200" y="112700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Electricity and Magnetism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99" name="Google Shape;799;p52"/>
          <p:cNvSpPr txBox="1"/>
          <p:nvPr/>
        </p:nvSpPr>
        <p:spPr>
          <a:xfrm>
            <a:off x="768150" y="40250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3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6" name="Google Shape;806;p53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807" name="Google Shape;807;p53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53"/>
          <p:cNvSpPr txBox="1"/>
          <p:nvPr/>
        </p:nvSpPr>
        <p:spPr>
          <a:xfrm>
            <a:off x="914400" y="1220788"/>
            <a:ext cx="73152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According to Einstein’s Theory of Special Relativity, this value is like a “cosmic speed limit” for the universe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09" name="Google Shape;809;p53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810" name="Google Shape;810;p53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53"/>
          <p:cNvSpPr txBox="1"/>
          <p:nvPr/>
        </p:nvSpPr>
        <p:spPr>
          <a:xfrm>
            <a:off x="-793550" y="78225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2" name="Google Shape;812;p53"/>
          <p:cNvSpPr txBox="1"/>
          <p:nvPr/>
        </p:nvSpPr>
        <p:spPr>
          <a:xfrm>
            <a:off x="47800" y="387775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4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9" name="Google Shape;819;p54"/>
          <p:cNvSpPr txBox="1"/>
          <p:nvPr/>
        </p:nvSpPr>
        <p:spPr>
          <a:xfrm>
            <a:off x="914400" y="2840038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The Speed of Light in vacuum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20" name="Google Shape;820;p54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821" name="Google Shape;821;p54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54"/>
          <p:cNvSpPr txBox="1"/>
          <p:nvPr/>
        </p:nvSpPr>
        <p:spPr>
          <a:xfrm>
            <a:off x="-793550" y="78225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3" name="Google Shape;823;p54"/>
          <p:cNvSpPr txBox="1"/>
          <p:nvPr/>
        </p:nvSpPr>
        <p:spPr>
          <a:xfrm>
            <a:off x="47800" y="387775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5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0" name="Google Shape;830;p55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831" name="Google Shape;831;p55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55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833" name="Google Shape;833;p55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55"/>
          <p:cNvSpPr txBox="1"/>
          <p:nvPr/>
        </p:nvSpPr>
        <p:spPr>
          <a:xfrm>
            <a:off x="609600" y="2272340"/>
            <a:ext cx="79248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The numerical value for the speed of light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35" name="Google Shape;835;p55"/>
          <p:cNvSpPr txBox="1"/>
          <p:nvPr/>
        </p:nvSpPr>
        <p:spPr>
          <a:xfrm>
            <a:off x="-793550" y="78225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6" name="Google Shape;836;p55"/>
          <p:cNvSpPr txBox="1"/>
          <p:nvPr/>
        </p:nvSpPr>
        <p:spPr>
          <a:xfrm>
            <a:off x="47800" y="387775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56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4" name="Google Shape;844;p56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845" name="Google Shape;845;p56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6" name="Google Shape;846;p56"/>
          <p:cNvSpPr txBox="1"/>
          <p:nvPr/>
        </p:nvSpPr>
        <p:spPr>
          <a:xfrm>
            <a:off x="-793550" y="78225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7" name="Google Shape;847;p56"/>
          <p:cNvSpPr txBox="1"/>
          <p:nvPr/>
        </p:nvSpPr>
        <p:spPr>
          <a:xfrm>
            <a:off x="47800" y="387775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  <p:sp>
        <p:nvSpPr>
          <p:cNvPr id="8" name="Google Shape;819;p54">
            <a:extLst>
              <a:ext uri="{FF2B5EF4-FFF2-40B4-BE49-F238E27FC236}">
                <a16:creationId xmlns:a16="http://schemas.microsoft.com/office/drawing/2014/main" id="{62381166-1620-42CC-A81B-B7C64F6FA9B4}"/>
              </a:ext>
            </a:extLst>
          </p:cNvPr>
          <p:cNvSpPr txBox="1"/>
          <p:nvPr/>
        </p:nvSpPr>
        <p:spPr>
          <a:xfrm>
            <a:off x="914400" y="2840038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2.998 * 10</a:t>
            </a:r>
            <a:r>
              <a:rPr lang="en-US" sz="5400" b="1" baseline="30000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8</a:t>
            </a: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m/s (or any equivalent)?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7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4" name="Google Shape;854;p57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855" name="Google Shape;855;p57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6" name="Google Shape;856;p57"/>
          <p:cNvSpPr txBox="1"/>
          <p:nvPr/>
        </p:nvSpPr>
        <p:spPr>
          <a:xfrm>
            <a:off x="609600" y="1204693"/>
            <a:ext cx="79248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As objects begin to approach the speed of light, they experience time and space differently due to _____________ and _________________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57" name="Google Shape;857;p57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858" name="Google Shape;858;p57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57"/>
          <p:cNvSpPr txBox="1"/>
          <p:nvPr/>
        </p:nvSpPr>
        <p:spPr>
          <a:xfrm>
            <a:off x="-793550" y="78225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60" name="Google Shape;860;p57"/>
          <p:cNvSpPr txBox="1"/>
          <p:nvPr/>
        </p:nvSpPr>
        <p:spPr>
          <a:xfrm>
            <a:off x="47800" y="387775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8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7" name="Google Shape;867;p58"/>
          <p:cNvSpPr txBox="1"/>
          <p:nvPr/>
        </p:nvSpPr>
        <p:spPr>
          <a:xfrm>
            <a:off x="914400" y="2551113"/>
            <a:ext cx="73152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are Time Dilation and Length Contraction?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68" name="Google Shape;868;p58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869" name="Google Shape;869;p58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0" name="Google Shape;870;p58"/>
          <p:cNvSpPr txBox="1"/>
          <p:nvPr/>
        </p:nvSpPr>
        <p:spPr>
          <a:xfrm>
            <a:off x="-793550" y="78225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71" name="Google Shape;871;p58"/>
          <p:cNvSpPr txBox="1"/>
          <p:nvPr/>
        </p:nvSpPr>
        <p:spPr>
          <a:xfrm>
            <a:off x="47800" y="387775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59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8" name="Google Shape;878;p59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879" name="Google Shape;879;p59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0" name="Google Shape;880;p59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881" name="Google Shape;881;p59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59"/>
          <p:cNvSpPr txBox="1"/>
          <p:nvPr/>
        </p:nvSpPr>
        <p:spPr>
          <a:xfrm>
            <a:off x="609600" y="1796206"/>
            <a:ext cx="79248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This aspect of photons (or light particles) makes them different from every other type of particle in existence (that we know of)</a:t>
            </a:r>
            <a:endParaRPr sz="48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83" name="Google Shape;883;p59"/>
          <p:cNvSpPr txBox="1"/>
          <p:nvPr/>
        </p:nvSpPr>
        <p:spPr>
          <a:xfrm>
            <a:off x="-793550" y="78225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4" name="Google Shape;884;p59"/>
          <p:cNvSpPr txBox="1"/>
          <p:nvPr/>
        </p:nvSpPr>
        <p:spPr>
          <a:xfrm>
            <a:off x="47800" y="387775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244" name="Google Shape;244;p6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6"/>
          <p:cNvSpPr txBox="1"/>
          <p:nvPr/>
        </p:nvSpPr>
        <p:spPr>
          <a:xfrm>
            <a:off x="914400" y="2630785"/>
            <a:ext cx="7315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are Vectors?</a:t>
            </a:r>
            <a:endParaRPr sz="5400" b="0" i="0" u="none" strike="noStrike" cap="none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2D Kinematics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60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1" name="Google Shape;891;p60"/>
          <p:cNvSpPr txBox="1"/>
          <p:nvPr/>
        </p:nvSpPr>
        <p:spPr>
          <a:xfrm>
            <a:off x="914400" y="2136338"/>
            <a:ext cx="73152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having no mass?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92" name="Google Shape;892;p60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893" name="Google Shape;893;p60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4" name="Google Shape;894;p60"/>
          <p:cNvSpPr txBox="1"/>
          <p:nvPr/>
        </p:nvSpPr>
        <p:spPr>
          <a:xfrm>
            <a:off x="-793550" y="78225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5" name="Google Shape;895;p60"/>
          <p:cNvSpPr txBox="1"/>
          <p:nvPr/>
        </p:nvSpPr>
        <p:spPr>
          <a:xfrm>
            <a:off x="47800" y="387775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61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2" name="Google Shape;902;p61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903" name="Google Shape;903;p61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4" name="Google Shape;904;p61"/>
          <p:cNvSpPr txBox="1"/>
          <p:nvPr/>
        </p:nvSpPr>
        <p:spPr>
          <a:xfrm>
            <a:off x="609600" y="1392238"/>
            <a:ext cx="79248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This experiment demonstrates one of the most unique qualities of light particles (or photons)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05" name="Google Shape;905;p61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906" name="Google Shape;906;p61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7" name="Google Shape;907;p61"/>
          <p:cNvSpPr txBox="1"/>
          <p:nvPr/>
        </p:nvSpPr>
        <p:spPr>
          <a:xfrm>
            <a:off x="-793550" y="78225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8" name="Google Shape;908;p61"/>
          <p:cNvSpPr txBox="1"/>
          <p:nvPr/>
        </p:nvSpPr>
        <p:spPr>
          <a:xfrm>
            <a:off x="47800" y="387775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62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5" name="Google Shape;915;p62"/>
          <p:cNvSpPr txBox="1"/>
          <p:nvPr/>
        </p:nvSpPr>
        <p:spPr>
          <a:xfrm>
            <a:off x="914400" y="2215287"/>
            <a:ext cx="73152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is The Double Slit Experiment? (Particularly the Single-Photon Double Slit </a:t>
            </a:r>
            <a:r>
              <a:rPr lang="en-US" sz="5400" b="1" dirty="0" err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Expt</a:t>
            </a: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)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16" name="Google Shape;916;p62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917" name="Google Shape;917;p62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8" name="Google Shape;918;p62"/>
          <p:cNvSpPr txBox="1"/>
          <p:nvPr/>
        </p:nvSpPr>
        <p:spPr>
          <a:xfrm>
            <a:off x="-793550" y="78225"/>
            <a:ext cx="325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Light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9" name="Google Shape;919;p62"/>
          <p:cNvSpPr txBox="1"/>
          <p:nvPr/>
        </p:nvSpPr>
        <p:spPr>
          <a:xfrm>
            <a:off x="47800" y="387775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500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3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6" name="Google Shape;926;p63"/>
          <p:cNvSpPr txBox="1"/>
          <p:nvPr/>
        </p:nvSpPr>
        <p:spPr>
          <a:xfrm>
            <a:off x="-152400" y="112713"/>
            <a:ext cx="2667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FINAL JEOPARDY</a:t>
            </a:r>
            <a:endParaRPr/>
          </a:p>
        </p:txBody>
      </p:sp>
      <p:sp>
        <p:nvSpPr>
          <p:cNvPr id="927" name="Google Shape;927;p63"/>
          <p:cNvSpPr txBox="1"/>
          <p:nvPr/>
        </p:nvSpPr>
        <p:spPr>
          <a:xfrm>
            <a:off x="91950" y="325450"/>
            <a:ext cx="2178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TOPIC</a:t>
            </a:r>
            <a:endParaRPr/>
          </a:p>
        </p:txBody>
      </p:sp>
      <p:sp>
        <p:nvSpPr>
          <p:cNvPr id="928" name="Google Shape;928;p63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QUESTION</a:t>
            </a:r>
            <a:endParaRPr/>
          </a:p>
        </p:txBody>
      </p:sp>
      <p:sp>
        <p:nvSpPr>
          <p:cNvPr id="929" name="Google Shape;929;p63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0" name="Google Shape;930;p63"/>
          <p:cNvSpPr txBox="1"/>
          <p:nvPr/>
        </p:nvSpPr>
        <p:spPr>
          <a:xfrm>
            <a:off x="609600" y="2630488"/>
            <a:ext cx="79248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Famous Physicists</a:t>
            </a:r>
            <a:endParaRPr sz="54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31" name="Google Shape;931;p63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932" name="Google Shape;932;p63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64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9" name="Google Shape;939;p64"/>
          <p:cNvSpPr txBox="1"/>
          <p:nvPr/>
        </p:nvSpPr>
        <p:spPr>
          <a:xfrm>
            <a:off x="-76050" y="929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FINAL JEOPARDY</a:t>
            </a:r>
            <a:endParaRPr/>
          </a:p>
        </p:txBody>
      </p:sp>
      <p:sp>
        <p:nvSpPr>
          <p:cNvPr id="940" name="Google Shape;940;p64"/>
          <p:cNvSpPr txBox="1"/>
          <p:nvPr/>
        </p:nvSpPr>
        <p:spPr>
          <a:xfrm>
            <a:off x="0" y="312750"/>
            <a:ext cx="25149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QUESTION</a:t>
            </a:r>
            <a:endParaRPr/>
          </a:p>
        </p:txBody>
      </p:sp>
      <p:sp>
        <p:nvSpPr>
          <p:cNvPr id="941" name="Google Shape;941;p64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942" name="Google Shape;942;p64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3" name="Google Shape;943;p64"/>
          <p:cNvSpPr txBox="1"/>
          <p:nvPr/>
        </p:nvSpPr>
        <p:spPr>
          <a:xfrm>
            <a:off x="482600" y="762833"/>
            <a:ext cx="7924800" cy="54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This famous physicist was the first woman to win a Nobel prize, the first person to win the Nobel prize twice, and is the one of the only people to win the Nobel prize in two different fields</a:t>
            </a:r>
            <a:endParaRPr sz="50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44" name="Google Shape;944;p64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945" name="Google Shape;945;p64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65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2" name="Google Shape;952;p65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END</a:t>
            </a:r>
            <a:endParaRPr/>
          </a:p>
        </p:txBody>
      </p:sp>
      <p:sp>
        <p:nvSpPr>
          <p:cNvPr id="953" name="Google Shape;953;p65">
            <a:hlinkClick r:id="" action="ppaction://hlinkshowjump?jump=nextslide"/>
          </p:cNvPr>
          <p:cNvSpPr/>
          <p:nvPr/>
        </p:nvSpPr>
        <p:spPr>
          <a:xfrm>
            <a:off x="6397625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4" name="Google Shape;954;p65"/>
          <p:cNvSpPr txBox="1"/>
          <p:nvPr/>
        </p:nvSpPr>
        <p:spPr>
          <a:xfrm>
            <a:off x="18400" y="102838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FINAL JEOPARDY</a:t>
            </a:r>
            <a:endParaRPr/>
          </a:p>
        </p:txBody>
      </p:sp>
      <p:sp>
        <p:nvSpPr>
          <p:cNvPr id="955" name="Google Shape;955;p65"/>
          <p:cNvSpPr txBox="1"/>
          <p:nvPr/>
        </p:nvSpPr>
        <p:spPr>
          <a:xfrm>
            <a:off x="609600" y="2630488"/>
            <a:ext cx="79248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Who is Marie Curie?</a:t>
            </a:r>
            <a:endParaRPr sz="5400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56" name="Google Shape;956;p65"/>
          <p:cNvSpPr txBox="1"/>
          <p:nvPr/>
        </p:nvSpPr>
        <p:spPr>
          <a:xfrm>
            <a:off x="108550" y="312750"/>
            <a:ext cx="2486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Google Shape;96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5588" y="0"/>
            <a:ext cx="12195176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66"/>
          <p:cNvSpPr txBox="1"/>
          <p:nvPr/>
        </p:nvSpPr>
        <p:spPr>
          <a:xfrm>
            <a:off x="6781800" y="6400800"/>
            <a:ext cx="2286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Image Courtesy of NASA</a:t>
            </a:r>
            <a:endParaRPr/>
          </a:p>
        </p:txBody>
      </p:sp>
      <p:sp>
        <p:nvSpPr>
          <p:cNvPr id="964" name="Google Shape;964;p66"/>
          <p:cNvSpPr txBox="1"/>
          <p:nvPr/>
        </p:nvSpPr>
        <p:spPr>
          <a:xfrm>
            <a:off x="1524000" y="533400"/>
            <a:ext cx="6096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THANK YOU FOR PLAYING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914400" y="2708275"/>
            <a:ext cx="73152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X and Y, I and J</a:t>
            </a:r>
            <a:endParaRPr sz="5400" b="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256" name="Google Shape;256;p7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258" name="Google Shape;258;p7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2D Kinematics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914400" y="2443163"/>
            <a:ext cx="7315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What are Coordinate Planes?</a:t>
            </a:r>
            <a:endParaRPr sz="5400" b="0" i="0" u="none" strike="noStrike" cap="none" dirty="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269" name="Google Shape;269;p8">
            <a:hlinkClick r:id="rId3" action="ppaction://hlinksldjump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2D Kinematics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300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/>
          <p:nvPr/>
        </p:nvSpPr>
        <p:spPr>
          <a:xfrm>
            <a:off x="4937125" y="28638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914400" y="1535152"/>
            <a:ext cx="73152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This vector, commonly used to define a coordinate system, has a direction, with a magnitude of one</a:t>
            </a:r>
            <a:endParaRPr sz="5400" b="0" i="0" u="none" strike="noStrike" cap="non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6400800" y="5940425"/>
            <a:ext cx="31099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ANSWER</a:t>
            </a:r>
            <a:endParaRPr/>
          </a:p>
        </p:txBody>
      </p:sp>
      <p:sp>
        <p:nvSpPr>
          <p:cNvPr id="280" name="Google Shape;280;p9">
            <a:hlinkClick r:id="" action="ppaction://hlinkshowjump?jump=nextslide"/>
          </p:cNvPr>
          <p:cNvSpPr/>
          <p:nvPr/>
        </p:nvSpPr>
        <p:spPr>
          <a:xfrm>
            <a:off x="6400800" y="5624513"/>
            <a:ext cx="2746375" cy="12334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9"/>
          <p:cNvSpPr txBox="1"/>
          <p:nvPr/>
        </p:nvSpPr>
        <p:spPr>
          <a:xfrm>
            <a:off x="6375400" y="325438"/>
            <a:ext cx="310991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BACK</a:t>
            </a:r>
            <a:endParaRPr/>
          </a:p>
        </p:txBody>
      </p:sp>
      <p:sp>
        <p:nvSpPr>
          <p:cNvPr id="282" name="Google Shape;282;p9">
            <a:hlinkClick r:id="rId3" action="ppaction://hlinksldjump"/>
          </p:cNvPr>
          <p:cNvSpPr/>
          <p:nvPr/>
        </p:nvSpPr>
        <p:spPr>
          <a:xfrm>
            <a:off x="6402388" y="0"/>
            <a:ext cx="2746375" cy="1233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9"/>
          <p:cNvSpPr txBox="1"/>
          <p:nvPr/>
        </p:nvSpPr>
        <p:spPr>
          <a:xfrm>
            <a:off x="-329650" y="122563"/>
            <a:ext cx="266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2D Kinematics</a:t>
            </a:r>
            <a:endParaRPr sz="2000">
              <a:solidFill>
                <a:srgbClr val="FFFF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4" name="Google Shape;284;p9"/>
          <p:cNvSpPr txBox="1"/>
          <p:nvPr/>
        </p:nvSpPr>
        <p:spPr>
          <a:xfrm>
            <a:off x="217100" y="312750"/>
            <a:ext cx="157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Custom 1">
      <a:dk1>
        <a:srgbClr val="FFFFFF"/>
      </a:dk1>
      <a:lt1>
        <a:srgbClr val="FFFFFF"/>
      </a:lt1>
      <a:dk2>
        <a:srgbClr val="454545"/>
      </a:dk2>
      <a:lt2>
        <a:srgbClr val="DADADA"/>
      </a:lt2>
      <a:accent1>
        <a:srgbClr val="FFFF00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FFF0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1089</Words>
  <Application>Microsoft Office PowerPoint</Application>
  <PresentationFormat>On-screen Show (4:3)</PresentationFormat>
  <Paragraphs>399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Libre Franklin</vt:lpstr>
      <vt:lpstr>Cambria Math</vt:lpstr>
      <vt:lpstr>Arial</vt:lpstr>
      <vt:lpstr>Times New Roman</vt:lpstr>
      <vt:lpstr>Calibri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krand</dc:creator>
  <cp:lastModifiedBy>Brad Conrad</cp:lastModifiedBy>
  <cp:revision>3</cp:revision>
  <dcterms:created xsi:type="dcterms:W3CDTF">2007-11-15T19:46:33Z</dcterms:created>
  <dcterms:modified xsi:type="dcterms:W3CDTF">2022-02-01T02:37:40Z</dcterms:modified>
</cp:coreProperties>
</file>